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8" r:id="rId6"/>
    <p:sldId id="262" r:id="rId7"/>
    <p:sldId id="259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84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5512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7452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275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380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98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707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229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694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442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0028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35797-17D1-4F8A-9039-444FD8D2BFF1}" type="datetimeFigureOut">
              <a:rPr lang="es-ES" smtClean="0"/>
              <a:t>03/11/2014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D350B-AC90-4BD4-A88D-D7F4AE078C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0564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basch@glatam.com.a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Sistemas de recepción, tramitación y respuesta a presentaciones ciudadanas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3600" dirty="0" smtClean="0"/>
              <a:t>Estudio comparado</a:t>
            </a:r>
            <a:endParaRPr lang="es-ES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2137792"/>
          </a:xfrm>
        </p:spPr>
        <p:txBody>
          <a:bodyPr>
            <a:normAutofit fontScale="25000" lnSpcReduction="20000"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  <a:p>
            <a:r>
              <a:rPr lang="es-ES" sz="7200" dirty="0" smtClean="0">
                <a:solidFill>
                  <a:schemeClr val="tx1"/>
                </a:solidFill>
              </a:rPr>
              <a:t>Fernando Basch</a:t>
            </a:r>
          </a:p>
          <a:p>
            <a:r>
              <a:rPr lang="es-ES" sz="6000" dirty="0" smtClean="0">
                <a:hlinkClick r:id="rId2"/>
              </a:rPr>
              <a:t>fbasch@glatam.com.ar</a:t>
            </a:r>
            <a:r>
              <a:rPr lang="es-ES" sz="6000" dirty="0" smtClean="0"/>
              <a:t> </a:t>
            </a:r>
          </a:p>
          <a:p>
            <a:endParaRPr lang="es-ES" sz="6000" dirty="0" smtClean="0"/>
          </a:p>
          <a:p>
            <a:r>
              <a:rPr lang="es-ES" sz="6000" dirty="0" smtClean="0"/>
              <a:t>Brasilia, 06/11/2014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7332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Agencias analizadas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sz="3100" dirty="0" smtClean="0"/>
              <a:t>Defensorías del Pueblo</a:t>
            </a:r>
          </a:p>
          <a:p>
            <a:pPr lvl="1"/>
            <a:r>
              <a:rPr lang="es-ES" sz="2600" dirty="0" smtClean="0"/>
              <a:t>Argentina</a:t>
            </a:r>
          </a:p>
          <a:p>
            <a:pPr lvl="1"/>
            <a:r>
              <a:rPr lang="es-ES" sz="2600" dirty="0" smtClean="0"/>
              <a:t>Colombiana</a:t>
            </a:r>
          </a:p>
          <a:p>
            <a:pPr lvl="1"/>
            <a:r>
              <a:rPr lang="es-ES" sz="2600" dirty="0" smtClean="0"/>
              <a:t>Española</a:t>
            </a:r>
          </a:p>
          <a:p>
            <a:pPr lvl="1"/>
            <a:r>
              <a:rPr lang="es-ES" sz="2600" dirty="0" smtClean="0"/>
              <a:t>Unión Europea</a:t>
            </a:r>
          </a:p>
          <a:p>
            <a:pPr lvl="1"/>
            <a:r>
              <a:rPr lang="es-ES" sz="2600" dirty="0" smtClean="0"/>
              <a:t>Peruana</a:t>
            </a:r>
          </a:p>
          <a:p>
            <a:pPr lvl="1"/>
            <a:r>
              <a:rPr lang="es-ES" sz="2600" dirty="0" smtClean="0"/>
              <a:t>Británica</a:t>
            </a:r>
          </a:p>
          <a:p>
            <a:endParaRPr lang="es-ES" dirty="0" smtClean="0"/>
          </a:p>
          <a:p>
            <a:r>
              <a:rPr lang="es-ES" sz="3100" dirty="0" smtClean="0"/>
              <a:t>Oficinas que procesan denuncias de corrupción</a:t>
            </a:r>
          </a:p>
          <a:p>
            <a:pPr lvl="1"/>
            <a:r>
              <a:rPr lang="es-ES" sz="2600" dirty="0" smtClean="0"/>
              <a:t>Oficina Anticorrupción de Argentina</a:t>
            </a:r>
          </a:p>
          <a:p>
            <a:pPr lvl="1"/>
            <a:r>
              <a:rPr lang="es-ES" sz="2600" dirty="0" smtClean="0"/>
              <a:t>Contraloría General de la República de Chile</a:t>
            </a:r>
          </a:p>
          <a:p>
            <a:endParaRPr lang="es-ES" dirty="0" smtClean="0"/>
          </a:p>
          <a:p>
            <a:r>
              <a:rPr lang="es-ES" dirty="0" smtClean="0"/>
              <a:t>Entidades garantes del derecho de acceso a la información</a:t>
            </a:r>
          </a:p>
          <a:p>
            <a:pPr lvl="1"/>
            <a:r>
              <a:rPr lang="es-ES" sz="2600" dirty="0" smtClean="0"/>
              <a:t>Consejo para la Transparencia de Chile</a:t>
            </a:r>
          </a:p>
          <a:p>
            <a:pPr lvl="1"/>
            <a:r>
              <a:rPr lang="es-ES" sz="2600" dirty="0" smtClean="0"/>
              <a:t>Instituto Federal de Acceso a la Información de México</a:t>
            </a:r>
            <a:endParaRPr lang="es-ES" sz="2600" dirty="0"/>
          </a:p>
        </p:txBody>
      </p:sp>
    </p:spTree>
    <p:extLst>
      <p:ext uri="{BB962C8B-B14F-4D97-AF65-F5344CB8AC3E}">
        <p14:creationId xmlns:p14="http://schemas.microsoft.com/office/powerpoint/2010/main" val="570431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Presentaciones</a:t>
            </a:r>
            <a:r>
              <a:rPr lang="es-ES" sz="3600" dirty="0"/>
              <a:t> </a:t>
            </a:r>
            <a:r>
              <a:rPr lang="es-ES" sz="3600" dirty="0" smtClean="0"/>
              <a:t>que reciben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es-ES" sz="3100" dirty="0" smtClean="0"/>
              <a:t>Quejas por violación o amenaza de violación de derechos, deficiencias en la provisión de servicios o incumplimientos de marcos regulatorios contra:</a:t>
            </a:r>
          </a:p>
          <a:p>
            <a:pPr lvl="1"/>
            <a:r>
              <a:rPr lang="es-ES" sz="2300" dirty="0" smtClean="0"/>
              <a:t>Órganos de la Administración pública</a:t>
            </a:r>
          </a:p>
          <a:p>
            <a:pPr lvl="1"/>
            <a:r>
              <a:rPr lang="es-ES" sz="2300" dirty="0" smtClean="0"/>
              <a:t>Entidades autárquicas o descentralizadas</a:t>
            </a:r>
          </a:p>
          <a:p>
            <a:pPr lvl="1"/>
            <a:r>
              <a:rPr lang="es-ES" sz="2300" dirty="0" smtClean="0"/>
              <a:t>Empresas privadas proveedoras de servicios públicos</a:t>
            </a:r>
          </a:p>
          <a:p>
            <a:pPr lvl="1"/>
            <a:r>
              <a:rPr lang="es-ES" sz="2300" dirty="0" smtClean="0"/>
              <a:t>Particulares en ejercicio de funciones públicas</a:t>
            </a:r>
          </a:p>
          <a:p>
            <a:pPr lvl="1"/>
            <a:r>
              <a:rPr lang="es-ES" sz="2300" dirty="0" smtClean="0"/>
              <a:t>Particulares o sector privado en casos de excepción (Colombia)</a:t>
            </a:r>
          </a:p>
          <a:p>
            <a:r>
              <a:rPr lang="es-ES" sz="2800" dirty="0" smtClean="0"/>
              <a:t>Solicitudes de asesoramiento/orientación</a:t>
            </a:r>
            <a:endParaRPr lang="es-ES" sz="2800" dirty="0"/>
          </a:p>
          <a:p>
            <a:r>
              <a:rPr lang="es-ES" sz="2800" dirty="0" smtClean="0"/>
              <a:t>Sugerencias de fiscalización</a:t>
            </a:r>
          </a:p>
          <a:p>
            <a:r>
              <a:rPr lang="es-ES" sz="2800" dirty="0" smtClean="0"/>
              <a:t>Denuncias de corrupción</a:t>
            </a:r>
          </a:p>
          <a:p>
            <a:r>
              <a:rPr lang="es-ES" sz="2800" dirty="0" smtClean="0"/>
              <a:t>Solicitudes de información o reclamos por denegación de acceso a información</a:t>
            </a:r>
          </a:p>
        </p:txBody>
      </p:sp>
    </p:spTree>
    <p:extLst>
      <p:ext uri="{BB962C8B-B14F-4D97-AF65-F5344CB8AC3E}">
        <p14:creationId xmlns:p14="http://schemas.microsoft.com/office/powerpoint/2010/main" val="3937517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>¿Qué objetivos persiguen las presentaciones?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800" dirty="0" smtClean="0"/>
              <a:t>Involucramiento de autoridad autónoma para que:</a:t>
            </a:r>
          </a:p>
          <a:p>
            <a:pPr lvl="1"/>
            <a:r>
              <a:rPr lang="es-ES" sz="2200" dirty="0" smtClean="0"/>
              <a:t>Verifique situación de violación a derechos o </a:t>
            </a:r>
            <a:r>
              <a:rPr lang="es-ES" sz="2200" dirty="0"/>
              <a:t>deficiencias de </a:t>
            </a:r>
            <a:r>
              <a:rPr lang="es-ES" sz="2200" dirty="0" smtClean="0"/>
              <a:t>la administración </a:t>
            </a:r>
            <a:r>
              <a:rPr lang="es-ES" sz="2200" dirty="0"/>
              <a:t>en general</a:t>
            </a:r>
          </a:p>
          <a:p>
            <a:pPr lvl="1"/>
            <a:r>
              <a:rPr lang="es-ES" sz="2200" dirty="0" smtClean="0"/>
              <a:t>Acompañe, promueva o revigorice quejas ciudadanas</a:t>
            </a:r>
          </a:p>
          <a:p>
            <a:pPr lvl="1"/>
            <a:r>
              <a:rPr lang="es-ES" sz="2200" dirty="0" smtClean="0"/>
              <a:t>Intermedie con otras agencias o autoridades para que se tomen medidas de prevención o remediación</a:t>
            </a:r>
          </a:p>
          <a:p>
            <a:pPr lvl="1"/>
            <a:r>
              <a:rPr lang="es-ES" sz="2200" dirty="0" smtClean="0">
                <a:solidFill>
                  <a:prstClr val="black"/>
                </a:solidFill>
              </a:rPr>
              <a:t>Recomiende reformas en políticas o prácticas</a:t>
            </a:r>
            <a:r>
              <a:rPr lang="es-ES" sz="2200" dirty="0">
                <a:solidFill>
                  <a:prstClr val="black"/>
                </a:solidFill>
              </a:rPr>
              <a:t> </a:t>
            </a:r>
            <a:r>
              <a:rPr lang="es-ES" sz="2200" dirty="0" smtClean="0">
                <a:solidFill>
                  <a:prstClr val="black"/>
                </a:solidFill>
              </a:rPr>
              <a:t>y reparaciones</a:t>
            </a:r>
            <a:endParaRPr lang="es-ES" sz="2200" dirty="0">
              <a:solidFill>
                <a:prstClr val="black"/>
              </a:solidFill>
            </a:endParaRPr>
          </a:p>
          <a:p>
            <a:endParaRPr lang="es-ES" sz="2600" dirty="0" smtClean="0"/>
          </a:p>
          <a:p>
            <a:r>
              <a:rPr lang="es-ES" sz="2600" dirty="0" smtClean="0"/>
              <a:t>Orientación acerca del ejercicio de derechos: dónde y bajo qué condiciones formular presentaciones</a:t>
            </a:r>
          </a:p>
          <a:p>
            <a:endParaRPr lang="es-ES" sz="2600" dirty="0" smtClean="0"/>
          </a:p>
          <a:p>
            <a:r>
              <a:rPr lang="es-ES" sz="2600" dirty="0" smtClean="0"/>
              <a:t>Fiscalización /investigación que pueda dar lugar a procedimientos de atribución de responsabilidad administrativa/ penal   </a:t>
            </a:r>
            <a:endParaRPr lang="es-ES" sz="2600" dirty="0"/>
          </a:p>
        </p:txBody>
      </p:sp>
    </p:spTree>
    <p:extLst>
      <p:ext uri="{BB962C8B-B14F-4D97-AF65-F5344CB8AC3E}">
        <p14:creationId xmlns:p14="http://schemas.microsoft.com/office/powerpoint/2010/main" val="106390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¿Qué canales de presentación ofrecen?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Tradicionales </a:t>
            </a:r>
          </a:p>
          <a:p>
            <a:pPr lvl="1"/>
            <a:r>
              <a:rPr lang="es-ES" dirty="0" smtClean="0"/>
              <a:t>Presencial</a:t>
            </a:r>
          </a:p>
          <a:p>
            <a:pPr lvl="1"/>
            <a:r>
              <a:rPr lang="es-ES" dirty="0" smtClean="0"/>
              <a:t>teléfono –líneas a bajo o ningún costo-</a:t>
            </a:r>
          </a:p>
          <a:p>
            <a:pPr lvl="1"/>
            <a:r>
              <a:rPr lang="es-ES" dirty="0" smtClean="0"/>
              <a:t>Fax</a:t>
            </a:r>
          </a:p>
          <a:p>
            <a:pPr lvl="1"/>
            <a:r>
              <a:rPr lang="es-ES" dirty="0" smtClean="0"/>
              <a:t>correo postal</a:t>
            </a:r>
          </a:p>
          <a:p>
            <a:endParaRPr lang="es-ES" dirty="0" smtClean="0"/>
          </a:p>
          <a:p>
            <a:r>
              <a:rPr lang="es-ES" dirty="0" smtClean="0"/>
              <a:t>Nuevas tecnologías</a:t>
            </a:r>
          </a:p>
          <a:p>
            <a:pPr lvl="1"/>
            <a:r>
              <a:rPr lang="es-ES" dirty="0" smtClean="0"/>
              <a:t>Correo electrónico</a:t>
            </a:r>
          </a:p>
          <a:p>
            <a:pPr lvl="1"/>
            <a:r>
              <a:rPr lang="es-ES" dirty="0" smtClean="0"/>
              <a:t>Plataforma Web</a:t>
            </a:r>
          </a:p>
          <a:p>
            <a:pPr lvl="1"/>
            <a:r>
              <a:rPr lang="es-ES" dirty="0" smtClean="0"/>
              <a:t>Chat</a:t>
            </a:r>
          </a:p>
          <a:p>
            <a:pPr lvl="1"/>
            <a:r>
              <a:rPr lang="es-ES" dirty="0" smtClean="0"/>
              <a:t>Redes sociales</a:t>
            </a:r>
          </a:p>
        </p:txBody>
      </p:sp>
    </p:spTree>
    <p:extLst>
      <p:ext uri="{BB962C8B-B14F-4D97-AF65-F5344CB8AC3E}">
        <p14:creationId xmlns:p14="http://schemas.microsoft.com/office/powerpoint/2010/main" val="1569331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 smtClean="0">
                <a:solidFill>
                  <a:prstClr val="black"/>
                </a:solidFill>
              </a:rPr>
              <a:t>Buenas prácticas y debilidades en la recepción de presentaciones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s-ES" sz="4200" dirty="0" smtClean="0"/>
              <a:t>Buenas prácticas:</a:t>
            </a:r>
          </a:p>
          <a:p>
            <a:pPr lvl="1"/>
            <a:r>
              <a:rPr lang="es-ES" sz="4000" dirty="0" smtClean="0"/>
              <a:t>Plataformas web publicitadas, visibles, sencillas y eficaces (Defensoría Europea, de España, de Perú, “Contraloría y Ciudadano” de Chile, etc.)</a:t>
            </a:r>
          </a:p>
          <a:p>
            <a:pPr lvl="1"/>
            <a:r>
              <a:rPr lang="es-ES" sz="4000" dirty="0" smtClean="0"/>
              <a:t>Chat (Perú) </a:t>
            </a:r>
          </a:p>
          <a:p>
            <a:pPr lvl="1"/>
            <a:r>
              <a:rPr lang="es-ES" sz="4000" dirty="0" smtClean="0"/>
              <a:t>Redes sociales para evacuar consultas e incluso canalizar presentaciones (Colombia, Perú)</a:t>
            </a:r>
          </a:p>
          <a:p>
            <a:pPr lvl="2"/>
            <a:r>
              <a:rPr lang="es-ES" sz="3400" dirty="0" smtClean="0"/>
              <a:t>Contrapartida: necesaria dotación de recursos para dar abasto</a:t>
            </a:r>
          </a:p>
          <a:p>
            <a:pPr lvl="1"/>
            <a:r>
              <a:rPr lang="es-ES" sz="4000" dirty="0" smtClean="0"/>
              <a:t>Estrategias de proximidad y acercamiento (enfoque activo no reactivo)</a:t>
            </a:r>
          </a:p>
          <a:p>
            <a:pPr lvl="2"/>
            <a:r>
              <a:rPr lang="es-ES" sz="3400" dirty="0" smtClean="0"/>
              <a:t>Viajes itinerantes (Perú)</a:t>
            </a:r>
          </a:p>
          <a:p>
            <a:pPr lvl="2"/>
            <a:r>
              <a:rPr lang="es-ES" sz="3400" dirty="0" smtClean="0"/>
              <a:t>Visitas a zonas especialmente vulnerables (Jornadas de atención descentralizada en Colombia)</a:t>
            </a:r>
          </a:p>
          <a:p>
            <a:pPr lvl="2"/>
            <a:r>
              <a:rPr lang="es-ES" sz="3400" dirty="0" smtClean="0"/>
              <a:t>Stands en sitios de circulación masiva (Argentina)</a:t>
            </a:r>
          </a:p>
          <a:p>
            <a:pPr lvl="2"/>
            <a:r>
              <a:rPr lang="es-ES" sz="3400" dirty="0" smtClean="0"/>
              <a:t>Deber de todo funcionario de la agencia de recibir quejas donde sea que se encuentre ejerciendo funciones públicas (Colombia, Perú)</a:t>
            </a:r>
          </a:p>
          <a:p>
            <a:endParaRPr lang="es-ES" dirty="0" smtClean="0"/>
          </a:p>
          <a:p>
            <a:r>
              <a:rPr lang="es-ES" sz="4300" dirty="0"/>
              <a:t>Debilidades: </a:t>
            </a:r>
          </a:p>
          <a:p>
            <a:pPr lvl="1"/>
            <a:r>
              <a:rPr lang="es-ES" sz="4000" dirty="0" smtClean="0"/>
              <a:t>Toda forma de intermediación entre ciudadanía y la agencia (por ej. presentaciones ante Ombudsman UK vía miembros del Parlamento)</a:t>
            </a:r>
          </a:p>
          <a:p>
            <a:pPr lvl="1"/>
            <a:r>
              <a:rPr lang="es-ES" sz="4000" dirty="0" smtClean="0"/>
              <a:t>Exigencias formales que atentan contra la eficacia de los canales informáticos (exigencia de escrito firmado para tramitar presentaciones vía plataforma web –España, Argentina)</a:t>
            </a:r>
          </a:p>
          <a:p>
            <a:pPr lvl="1"/>
            <a:r>
              <a:rPr lang="es-ES" sz="4000" dirty="0" smtClean="0"/>
              <a:t>Poca visibilidad, difusión y claridad de canales informáticos (Argentina)</a:t>
            </a:r>
            <a:endParaRPr lang="es-ES" sz="4000" dirty="0"/>
          </a:p>
          <a:p>
            <a:pPr lvl="1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551857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Trámites de </a:t>
            </a:r>
            <a:r>
              <a:rPr lang="es-ES" sz="3600" dirty="0" err="1" smtClean="0"/>
              <a:t>admisiblidad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55000" lnSpcReduction="20000"/>
          </a:bodyPr>
          <a:lstStyle/>
          <a:p>
            <a:r>
              <a:rPr lang="es-ES" sz="3600" dirty="0" smtClean="0"/>
              <a:t>Principio: evitar el excesivo rigor formal - neutralizar soluciones injustas (especialmente con personas pertenecientes a grupos desfavorecidos)</a:t>
            </a:r>
          </a:p>
          <a:p>
            <a:pPr lvl="1"/>
            <a:endParaRPr lang="es-ES" dirty="0" smtClean="0"/>
          </a:p>
          <a:p>
            <a:pPr lvl="1"/>
            <a:r>
              <a:rPr lang="es-ES" sz="3300" dirty="0" smtClean="0"/>
              <a:t>Ejemplos de rigor excesivo:</a:t>
            </a:r>
          </a:p>
          <a:p>
            <a:pPr lvl="2"/>
            <a:r>
              <a:rPr lang="es-ES" sz="2900" dirty="0" smtClean="0"/>
              <a:t>dar por caída la presentación luego de que quien la formulara omitiera responder requerimientos en cierto período de tiempo (Colombia)</a:t>
            </a:r>
          </a:p>
          <a:p>
            <a:pPr lvl="2"/>
            <a:r>
              <a:rPr lang="es-ES" sz="2900" dirty="0" smtClean="0"/>
              <a:t>plazos de caducidad establecidos desde ocurrencia del hecho vs. desde que se lo haya conocido (Argentina)</a:t>
            </a:r>
          </a:p>
          <a:p>
            <a:pPr lvl="2"/>
            <a:r>
              <a:rPr lang="es-ES" sz="2900" dirty="0" smtClean="0"/>
              <a:t>agotamiento de recursos ante órgano objeto de la queja (recomendar hacer el intento –Argentina, Perú, Colombia- vs. solicitar copia de respuesta por escrito –Reino Unido-) </a:t>
            </a:r>
          </a:p>
          <a:p>
            <a:pPr lvl="1"/>
            <a:endParaRPr lang="es-ES" dirty="0" smtClean="0"/>
          </a:p>
          <a:p>
            <a:pPr lvl="1"/>
            <a:r>
              <a:rPr lang="es-ES" sz="3300" dirty="0" smtClean="0"/>
              <a:t>Buenas prácticas:</a:t>
            </a:r>
          </a:p>
          <a:p>
            <a:pPr lvl="2"/>
            <a:r>
              <a:rPr lang="es-ES" sz="2900" dirty="0" smtClean="0"/>
              <a:t>Clasificación del tipo de presentación por la propia oficina de recepción de presentaciones (Perú)</a:t>
            </a:r>
          </a:p>
          <a:p>
            <a:pPr lvl="2"/>
            <a:r>
              <a:rPr lang="es-ES" sz="2900" dirty="0" smtClean="0"/>
              <a:t>Orientación / reconducción / derivación en lugar de rechazo de presentaciones formalmente inadmisibles (Colombia, Argentina)</a:t>
            </a:r>
          </a:p>
          <a:p>
            <a:pPr lvl="2"/>
            <a:r>
              <a:rPr lang="es-ES" sz="2900" dirty="0" smtClean="0"/>
              <a:t>Subsanación de deficiencias y en caso imposible renovación de plazo al solicitante (IFAI - México)</a:t>
            </a:r>
          </a:p>
          <a:p>
            <a:pPr lvl="2"/>
            <a:endParaRPr lang="es-ES" dirty="0"/>
          </a:p>
          <a:p>
            <a:pPr lvl="3"/>
            <a:r>
              <a:rPr lang="es-ES" sz="2700" dirty="0" smtClean="0"/>
              <a:t>Contrapartida: necesaria dotación de recursos para hacer frente a todo tipo de presentaciones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9783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Trámite interno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32500" lnSpcReduction="20000"/>
          </a:bodyPr>
          <a:lstStyle/>
          <a:p>
            <a:r>
              <a:rPr lang="es-ES" sz="5500" dirty="0" smtClean="0"/>
              <a:t>Protocolo usual: </a:t>
            </a:r>
          </a:p>
          <a:p>
            <a:pPr marL="0" indent="0">
              <a:buNone/>
            </a:pPr>
            <a:r>
              <a:rPr lang="es-ES" dirty="0" smtClean="0"/>
              <a:t>        </a:t>
            </a:r>
            <a:r>
              <a:rPr lang="es-ES" sz="4900" dirty="0" smtClean="0"/>
              <a:t>Requerimientos de informes a agencia objeto de queja         reenvío de  informes a peticionarios          evaluación de respuesta y resolución final.</a:t>
            </a:r>
          </a:p>
          <a:p>
            <a:endParaRPr lang="es-ES" dirty="0" smtClean="0"/>
          </a:p>
          <a:p>
            <a:r>
              <a:rPr lang="es-ES" sz="5500" dirty="0" smtClean="0"/>
              <a:t>Buenas prácticas:</a:t>
            </a:r>
          </a:p>
          <a:p>
            <a:pPr lvl="1"/>
            <a:r>
              <a:rPr lang="es-ES" sz="4900" dirty="0" smtClean="0"/>
              <a:t>Centralizar recepción en oficina especializada (Colombia, Perú, Argentina)</a:t>
            </a:r>
          </a:p>
          <a:p>
            <a:pPr lvl="2"/>
            <a:r>
              <a:rPr lang="es-ES" sz="4900" dirty="0" smtClean="0"/>
              <a:t>Desafío en recepción de presentaciones presenciales en oficinas descentralizadas</a:t>
            </a:r>
          </a:p>
          <a:p>
            <a:pPr lvl="1"/>
            <a:r>
              <a:rPr lang="es-ES" sz="4900" dirty="0" smtClean="0"/>
              <a:t>Sistemas informáticos de registro y gestión de presentaciones</a:t>
            </a:r>
          </a:p>
          <a:p>
            <a:pPr lvl="2"/>
            <a:r>
              <a:rPr lang="es-ES" sz="4900" dirty="0" smtClean="0"/>
              <a:t>Ordenar procesos y enviar alertas (Perú)</a:t>
            </a:r>
          </a:p>
          <a:p>
            <a:pPr lvl="2"/>
            <a:r>
              <a:rPr lang="es-ES" sz="4900" dirty="0" smtClean="0"/>
              <a:t>Activación de protocolos para asignación de casos (Contraloría General de Chile)</a:t>
            </a:r>
          </a:p>
          <a:p>
            <a:pPr lvl="1"/>
            <a:r>
              <a:rPr lang="es-ES" sz="4900" dirty="0" smtClean="0"/>
              <a:t>División del trámite en etapas: recepción y análisis preliminar y gestión y solución (o conclusión)</a:t>
            </a:r>
          </a:p>
          <a:p>
            <a:pPr lvl="1"/>
            <a:r>
              <a:rPr lang="es-ES" sz="4900" dirty="0" smtClean="0"/>
              <a:t>División del trabajo en áreas por especialización temática</a:t>
            </a:r>
          </a:p>
          <a:p>
            <a:pPr lvl="1"/>
            <a:r>
              <a:rPr lang="es-ES" sz="4900" dirty="0" smtClean="0"/>
              <a:t>Reparto de trámites en consideración de “llegada” a autoridades requeridas (Colombia, Perú)</a:t>
            </a:r>
          </a:p>
          <a:p>
            <a:pPr lvl="1"/>
            <a:r>
              <a:rPr lang="es-ES" sz="4900" dirty="0" smtClean="0"/>
              <a:t>Unificación de presentaciones en trámites colectivos (Colombia, Perú, Argentina, España)</a:t>
            </a:r>
          </a:p>
          <a:p>
            <a:pPr lvl="1"/>
            <a:r>
              <a:rPr lang="es-ES" sz="4900" dirty="0" smtClean="0"/>
              <a:t>Reglamentación interna de plazos inferiores a máximos legales (Argentina)</a:t>
            </a:r>
          </a:p>
          <a:p>
            <a:pPr lvl="1"/>
            <a:r>
              <a:rPr lang="es-ES" sz="4900" dirty="0" smtClean="0"/>
              <a:t>Sistema de comités y unidades de enlace para seguimiento de solicitudes de información (IFAI – México)</a:t>
            </a:r>
          </a:p>
        </p:txBody>
      </p:sp>
      <p:sp>
        <p:nvSpPr>
          <p:cNvPr id="4" name="3 Flecha derecha"/>
          <p:cNvSpPr/>
          <p:nvPr/>
        </p:nvSpPr>
        <p:spPr>
          <a:xfrm>
            <a:off x="5364088" y="1484784"/>
            <a:ext cx="288032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>
            <a:off x="1691680" y="1704994"/>
            <a:ext cx="288032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756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000" dirty="0" smtClean="0"/>
              <a:t>Estrategias para hacer cumplir requerimientos y/modificar comportamientos lesivos (gestión de informaciones)</a:t>
            </a:r>
            <a:endParaRPr lang="es-ES" sz="3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47500" lnSpcReduction="20000"/>
          </a:bodyPr>
          <a:lstStyle/>
          <a:p>
            <a:endParaRPr lang="es-ES" dirty="0" smtClean="0"/>
          </a:p>
          <a:p>
            <a:r>
              <a:rPr lang="es-ES" sz="3800" dirty="0" smtClean="0"/>
              <a:t>Sobre la base de la información recolectada, las Defensorías pueden formular observaciones, sugerencias o recomendaciones. </a:t>
            </a:r>
          </a:p>
          <a:p>
            <a:pPr lvl="1"/>
            <a:r>
              <a:rPr lang="es-ES" sz="3400" dirty="0" smtClean="0"/>
              <a:t>Por afectaciones particulares (aplicables a la situación de una persona o grupo identificado de personas)</a:t>
            </a:r>
          </a:p>
          <a:p>
            <a:pPr lvl="1"/>
            <a:r>
              <a:rPr lang="es-ES" sz="3400" dirty="0" smtClean="0"/>
              <a:t>Por afectaciones colectivas (aplicables a masa de afectados por fuente homogénea)</a:t>
            </a:r>
          </a:p>
          <a:p>
            <a:endParaRPr lang="es-ES" dirty="0" smtClean="0"/>
          </a:p>
          <a:p>
            <a:r>
              <a:rPr lang="es-ES" sz="3800" dirty="0" smtClean="0"/>
              <a:t>A falta de poderes coercitivos:</a:t>
            </a:r>
          </a:p>
          <a:p>
            <a:pPr lvl="1"/>
            <a:r>
              <a:rPr lang="es-ES" sz="3400" dirty="0" smtClean="0"/>
              <a:t>Búsqueda de “soluciones amistosas” (Unión Europea), o estrategias de persuasión (Perú)</a:t>
            </a:r>
          </a:p>
          <a:p>
            <a:pPr lvl="1"/>
            <a:r>
              <a:rPr lang="es-ES" sz="3400" dirty="0" smtClean="0"/>
              <a:t>Comentarios críticos (función educativo-preventiva) (Unión Europea)</a:t>
            </a:r>
          </a:p>
          <a:p>
            <a:pPr lvl="1"/>
            <a:r>
              <a:rPr lang="es-ES" sz="3400" dirty="0" smtClean="0"/>
              <a:t>Información de incumplimiento a máxima autoridad del área de gobierno de que se trate (España, Argentina)</a:t>
            </a:r>
          </a:p>
          <a:p>
            <a:pPr lvl="1"/>
            <a:r>
              <a:rPr lang="es-ES" sz="3400" dirty="0"/>
              <a:t>E</a:t>
            </a:r>
            <a:r>
              <a:rPr lang="es-ES" sz="3400" dirty="0" smtClean="0"/>
              <a:t>strategias de </a:t>
            </a:r>
            <a:r>
              <a:rPr lang="es-ES" sz="3400" i="1" dirty="0" err="1" smtClean="0"/>
              <a:t>naming</a:t>
            </a:r>
            <a:r>
              <a:rPr lang="es-ES" sz="3400" i="1" dirty="0" smtClean="0"/>
              <a:t> and </a:t>
            </a:r>
            <a:r>
              <a:rPr lang="es-ES" sz="3400" i="1" dirty="0" err="1" smtClean="0"/>
              <a:t>shaming</a:t>
            </a:r>
            <a:r>
              <a:rPr lang="es-ES" sz="3400" dirty="0" smtClean="0"/>
              <a:t>, o </a:t>
            </a:r>
            <a:r>
              <a:rPr lang="es-ES" sz="3400" i="1" dirty="0" err="1" smtClean="0"/>
              <a:t>blacklisting</a:t>
            </a:r>
            <a:r>
              <a:rPr lang="es-ES" sz="3400" i="1" dirty="0" smtClean="0"/>
              <a:t> </a:t>
            </a:r>
            <a:r>
              <a:rPr lang="es-ES" sz="3400" dirty="0" smtClean="0"/>
              <a:t>(ej., informes anuales con mención de instituciones y funcionarios incumplidores en España, Argentina)</a:t>
            </a:r>
            <a:r>
              <a:rPr lang="es-ES" sz="3400" i="1" dirty="0" smtClean="0"/>
              <a:t>.</a:t>
            </a:r>
          </a:p>
          <a:p>
            <a:pPr lvl="2"/>
            <a:r>
              <a:rPr lang="es-ES" sz="3400" dirty="0" smtClean="0"/>
              <a:t>Escasamente utilizadas, prefiriéndose las gestiones personales ante máximas autoridades (persuasión, influencia). </a:t>
            </a:r>
          </a:p>
          <a:p>
            <a:pPr lvl="1"/>
            <a:r>
              <a:rPr lang="es-ES" sz="3400" dirty="0" smtClean="0"/>
              <a:t>Presión a través de medios de comunicación (Perú)</a:t>
            </a:r>
          </a:p>
          <a:p>
            <a:pPr lvl="1"/>
            <a:r>
              <a:rPr lang="es-ES" sz="3400" dirty="0" smtClean="0"/>
              <a:t>Recurso al Parlamento para que emprenda gestiones (Unión Europea)</a:t>
            </a:r>
          </a:p>
          <a:p>
            <a:pPr lvl="1"/>
            <a:r>
              <a:rPr lang="es-ES" sz="3400" dirty="0" smtClean="0"/>
              <a:t>Supervisión y seguimiento del cumplimiento de las recomendaciones (UK, tasa de cumplimiento del 99%)</a:t>
            </a:r>
          </a:p>
          <a:p>
            <a:pPr lvl="1"/>
            <a:r>
              <a:rPr lang="es-ES" sz="3400" dirty="0" smtClean="0"/>
              <a:t>Legitimación procesal para accionar judicialmente (en casos individuales o colectivos)</a:t>
            </a:r>
          </a:p>
        </p:txBody>
      </p:sp>
    </p:spTree>
    <p:extLst>
      <p:ext uri="{BB962C8B-B14F-4D97-AF65-F5344CB8AC3E}">
        <p14:creationId xmlns:p14="http://schemas.microsoft.com/office/powerpoint/2010/main" val="7915133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993</Words>
  <Application>Microsoft Office PowerPoint</Application>
  <PresentationFormat>Presentación en pantalla (4:3)</PresentationFormat>
  <Paragraphs>126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de Office</vt:lpstr>
      <vt:lpstr>Sistemas de recepción, tramitación y respuesta a presentaciones ciudadanas  Estudio comparado</vt:lpstr>
      <vt:lpstr>Agencias analizadas</vt:lpstr>
      <vt:lpstr>Presentaciones que reciben</vt:lpstr>
      <vt:lpstr>¿Qué objetivos persiguen las presentaciones?</vt:lpstr>
      <vt:lpstr>¿Qué canales de presentación ofrecen?</vt:lpstr>
      <vt:lpstr>Buenas prácticas y debilidades en la recepción de presentaciones</vt:lpstr>
      <vt:lpstr>Trámites de admisiblidad</vt:lpstr>
      <vt:lpstr>Trámite interno</vt:lpstr>
      <vt:lpstr>Estrategias para hacer cumplir requerimientos y/modificar comportamientos lesivos (gestión de informaciones)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Sistemas de recepción, tramitación y respuesta a presentaciones ciudadanas</dc:title>
  <dc:creator>Fernando</dc:creator>
  <cp:lastModifiedBy>Fernando</cp:lastModifiedBy>
  <cp:revision>28</cp:revision>
  <dcterms:created xsi:type="dcterms:W3CDTF">2014-10-31T13:17:08Z</dcterms:created>
  <dcterms:modified xsi:type="dcterms:W3CDTF">2014-11-03T13:19:00Z</dcterms:modified>
</cp:coreProperties>
</file>